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80" r:id="rId2"/>
    <p:sldId id="283" r:id="rId3"/>
    <p:sldId id="257" r:id="rId4"/>
    <p:sldId id="279" r:id="rId5"/>
    <p:sldId id="258" r:id="rId6"/>
    <p:sldId id="259" r:id="rId7"/>
    <p:sldId id="260" r:id="rId8"/>
    <p:sldId id="277" r:id="rId9"/>
    <p:sldId id="263" r:id="rId10"/>
    <p:sldId id="269" r:id="rId11"/>
    <p:sldId id="281" r:id="rId12"/>
    <p:sldId id="270" r:id="rId13"/>
    <p:sldId id="272" r:id="rId14"/>
  </p:sldIdLst>
  <p:sldSz cx="18288000" cy="10287000"/>
  <p:notesSz cx="6858000" cy="9144000"/>
  <p:embeddedFontLst>
    <p:embeddedFont>
      <p:font typeface="Montserrat Classic Bold" charset="0"/>
      <p:regular r:id="rId16"/>
    </p:embeddedFont>
    <p:embeddedFont>
      <p:font typeface="Montserrat Classic" charset="0"/>
      <p:regular r:id="rId17"/>
    </p:embeddedFont>
    <p:embeddedFont>
      <p:font typeface="Roboto Bold" charset="0"/>
      <p:bold r:id="rId18"/>
    </p:embeddedFont>
    <p:embeddedFont>
      <p:font typeface="Fira Sans Light" charset="0"/>
      <p:regular r:id="rId19"/>
      <p:italic r:id="rId20"/>
    </p:embeddedFont>
    <p:embeddedFont>
      <p:font typeface="Roboto" charset="0"/>
      <p:regular r:id="rId21"/>
      <p:bold r:id="rId22"/>
      <p:italic r:id="rId23"/>
      <p:boldItalic r:id="rId24"/>
    </p:embeddedFont>
    <p:embeddedFont>
      <p:font typeface="Fira Sans Ultra-Bold" charset="0"/>
      <p:regular r:id="rId25"/>
    </p:embeddedFont>
    <p:embeddedFont>
      <p:font typeface="Fira Sans Semi-Bold" charset="0"/>
      <p:regular r:id="rId26"/>
    </p:embeddedFont>
    <p:embeddedFont>
      <p:font typeface="Mongolian Baiti" pitchFamily="66" charset="0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Fira Sans Medium" charset="0"/>
      <p:regular r:id="rId32"/>
      <p:italic r:id="rId33"/>
    </p:embeddedFont>
    <p:embeddedFont>
      <p:font typeface="Cooper Black" pitchFamily="18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95BF2DFE-625A-4B32-9475-83F861ED7F27}">
          <p14:sldIdLst>
            <p14:sldId id="280"/>
            <p14:sldId id="283"/>
            <p14:sldId id="257"/>
            <p14:sldId id="279"/>
            <p14:sldId id="258"/>
            <p14:sldId id="259"/>
          </p14:sldIdLst>
        </p14:section>
        <p14:section name="Untitled Section" id="{A0D17039-74A9-419A-A6E3-B3D5D516E4DB}">
          <p14:sldIdLst>
            <p14:sldId id="260"/>
            <p14:sldId id="277"/>
            <p14:sldId id="263"/>
            <p14:sldId id="269"/>
            <p14:sldId id="281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039" autoAdjust="0"/>
  </p:normalViewPr>
  <p:slideViewPr>
    <p:cSldViewPr>
      <p:cViewPr varScale="1">
        <p:scale>
          <a:sx n="47" d="100"/>
          <a:sy n="47" d="100"/>
        </p:scale>
        <p:origin x="-72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89EB8-E678-4557-89AA-CE6674931CC8}" type="datetimeFigureOut">
              <a:rPr lang="en-IN" smtClean="0"/>
              <a:pPr/>
              <a:t>17-11-2024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73CCD-4CA8-4DCD-A70C-1E4E3C30E98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3897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D0D66-386F-48CF-9B83-6A3B9598F2D4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6769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73CCD-4CA8-4DCD-A70C-1E4E3C30E986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60090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73CCD-4CA8-4DCD-A70C-1E4E3C30E986}" type="slidenum">
              <a:rPr lang="en-IN" smtClean="0"/>
              <a:pPr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299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73CCD-4CA8-4DCD-A70C-1E4E3C30E986}" type="slidenum">
              <a:rPr lang="en-IN" smtClean="0"/>
              <a:pPr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1889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17/11/2024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mvmgrow.ezyr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6633" y="-5468306"/>
            <a:ext cx="12906806" cy="12906806"/>
          </a:xfrm>
          <a:custGeom>
            <a:avLst/>
            <a:gdLst/>
            <a:ahLst/>
            <a:cxnLst/>
            <a:rect l="l" t="t" r="r" b="b"/>
            <a:pathLst>
              <a:path w="12906806" h="12906806">
                <a:moveTo>
                  <a:pt x="0" y="0"/>
                </a:moveTo>
                <a:lnTo>
                  <a:pt x="12906806" y="0"/>
                </a:lnTo>
                <a:lnTo>
                  <a:pt x="12906806" y="12906807"/>
                </a:lnTo>
                <a:lnTo>
                  <a:pt x="0" y="1290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281574">
            <a:off x="9849516" y="2766381"/>
            <a:ext cx="15975639" cy="12983837"/>
          </a:xfrm>
          <a:custGeom>
            <a:avLst/>
            <a:gdLst/>
            <a:ahLst/>
            <a:cxnLst/>
            <a:rect l="l" t="t" r="r" b="b"/>
            <a:pathLst>
              <a:path w="15975639" h="12983837">
                <a:moveTo>
                  <a:pt x="0" y="0"/>
                </a:moveTo>
                <a:lnTo>
                  <a:pt x="15975638" y="0"/>
                </a:lnTo>
                <a:lnTo>
                  <a:pt x="15975638" y="12983838"/>
                </a:lnTo>
                <a:lnTo>
                  <a:pt x="0" y="1298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3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10408">
            <a:off x="5486400" y="6629736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02162" y="8197817"/>
            <a:ext cx="6099525" cy="1330805"/>
          </a:xfrm>
          <a:custGeom>
            <a:avLst/>
            <a:gdLst/>
            <a:ahLst/>
            <a:cxnLst/>
            <a:rect l="l" t="t" r="r" b="b"/>
            <a:pathLst>
              <a:path w="6099525" h="1330805">
                <a:moveTo>
                  <a:pt x="6099525" y="0"/>
                </a:moveTo>
                <a:lnTo>
                  <a:pt x="0" y="0"/>
                </a:lnTo>
                <a:lnTo>
                  <a:pt x="0" y="1330806"/>
                </a:lnTo>
                <a:lnTo>
                  <a:pt x="6099525" y="1330806"/>
                </a:lnTo>
                <a:lnTo>
                  <a:pt x="6099525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5044" y="1184310"/>
            <a:ext cx="780159" cy="662426"/>
          </a:xfrm>
          <a:custGeom>
            <a:avLst/>
            <a:gdLst/>
            <a:ahLst/>
            <a:cxnLst/>
            <a:rect l="l" t="t" r="r" b="b"/>
            <a:pathLst>
              <a:path w="780159" h="662426">
                <a:moveTo>
                  <a:pt x="0" y="0"/>
                </a:moveTo>
                <a:lnTo>
                  <a:pt x="780159" y="0"/>
                </a:lnTo>
                <a:lnTo>
                  <a:pt x="780159" y="662426"/>
                </a:lnTo>
                <a:lnTo>
                  <a:pt x="0" y="662426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47074" y="1318692"/>
            <a:ext cx="3420326" cy="476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Mvmgrow</a:t>
            </a:r>
            <a:r>
              <a:rPr kumimoji="0" lang="en-US" sz="34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5044" y="8530629"/>
            <a:ext cx="8110538" cy="33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Presented by Mukesh Prajapat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8739" y="3096239"/>
            <a:ext cx="8738098" cy="258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Startup</a:t>
            </a:r>
          </a:p>
          <a:p>
            <a:pPr marL="0" marR="0" lvl="0" indent="0" algn="l" defTabSz="914400" rtl="0" eaLnBrk="1" fontAlgn="auto" latinLnBrk="0" hangingPunct="1">
              <a:lnSpc>
                <a:spcPts val="12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Pitch Deck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8697" y="-6998"/>
            <a:ext cx="12268200" cy="1582433"/>
            <a:chOff x="-1856671" y="261567"/>
            <a:chExt cx="16357600" cy="2109911"/>
          </a:xfrm>
        </p:grpSpPr>
        <p:sp>
          <p:nvSpPr>
            <p:cNvPr id="3" name="TextBox 3"/>
            <p:cNvSpPr txBox="1"/>
            <p:nvPr/>
          </p:nvSpPr>
          <p:spPr>
            <a:xfrm>
              <a:off x="-1856671" y="261567"/>
              <a:ext cx="16357600" cy="1573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799"/>
                </a:lnSpc>
              </a:pPr>
              <a:r>
                <a:rPr lang="en-US" sz="6999" spc="-139" dirty="0">
                  <a:solidFill>
                    <a:srgbClr val="1836B2"/>
                  </a:solidFill>
                  <a:latin typeface="Fira Sans Medium"/>
                </a:rPr>
                <a:t>Business or Revenue Model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04800" y="1695203"/>
              <a:ext cx="1264425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Show the ways your company plans to make money.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038446" y="-2389613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0" y="0"/>
                </a:moveTo>
                <a:lnTo>
                  <a:pt x="8370405" y="0"/>
                </a:lnTo>
                <a:lnTo>
                  <a:pt x="8370405" y="4779226"/>
                </a:lnTo>
                <a:lnTo>
                  <a:pt x="0" y="477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21077C3-83E0-49F9-89C7-BE5186E58DB3}"/>
              </a:ext>
            </a:extLst>
          </p:cNvPr>
          <p:cNvSpPr txBox="1"/>
          <p:nvPr/>
        </p:nvSpPr>
        <p:spPr>
          <a:xfrm>
            <a:off x="11671069" y="6079266"/>
            <a:ext cx="70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/>
            </a:pPr>
            <a:endParaRPr lang="en-US" dirty="0"/>
          </a:p>
          <a:p>
            <a:endParaRPr lang="en-IN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0C46286-8882-4251-9FA4-CAB7ADC71682}"/>
              </a:ext>
            </a:extLst>
          </p:cNvPr>
          <p:cNvGrpSpPr/>
          <p:nvPr/>
        </p:nvGrpSpPr>
        <p:grpSpPr>
          <a:xfrm>
            <a:off x="9067800" y="6918218"/>
            <a:ext cx="6192570" cy="2823952"/>
            <a:chOff x="7117491" y="6886056"/>
            <a:chExt cx="6192570" cy="28239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160E6BD-AE4C-4CE9-9BF2-BE6210A3FEF1}"/>
                </a:ext>
              </a:extLst>
            </p:cNvPr>
            <p:cNvSpPr txBox="1"/>
            <p:nvPr/>
          </p:nvSpPr>
          <p:spPr>
            <a:xfrm>
              <a:off x="7117491" y="7700947"/>
              <a:ext cx="6192570" cy="2009061"/>
            </a:xfrm>
            <a:prstGeom prst="flowChartAlternateProcess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 algn="just">
                <a:buAutoNum type="arabicPlain"/>
                <a:defRPr sz="3200"/>
              </a:lvl1pPr>
            </a:lstStyle>
            <a:p>
              <a:r>
                <a:rPr lang="en-US" sz="2800" dirty="0"/>
                <a:t>COW  :-15L/DAY</a:t>
              </a:r>
            </a:p>
            <a:p>
              <a:r>
                <a:rPr lang="en-US" sz="2800" dirty="0"/>
                <a:t>MONTH :-15*30 =450L/MONTH</a:t>
              </a:r>
            </a:p>
            <a:p>
              <a:r>
                <a:rPr lang="en-US" sz="2800" dirty="0"/>
                <a:t>1 COW REVENUE :- 450*60=27000RS</a:t>
              </a:r>
            </a:p>
            <a:p>
              <a:r>
                <a:rPr lang="en-US" sz="2800" dirty="0"/>
                <a:t>TOTAL RENUVE:- </a:t>
              </a:r>
              <a:r>
                <a:rPr lang="en-US" sz="2800" dirty="0" smtClean="0"/>
                <a:t>27000*6=162000RS</a:t>
              </a:r>
              <a:endParaRPr lang="en-US" sz="280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B1A61B3E-1638-4760-A304-F5FC4CD504ED}"/>
                </a:ext>
              </a:extLst>
            </p:cNvPr>
            <p:cNvSpPr/>
            <p:nvPr/>
          </p:nvSpPr>
          <p:spPr>
            <a:xfrm>
              <a:off x="8184291" y="6886056"/>
              <a:ext cx="3846375" cy="646331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Monthly </a:t>
              </a:r>
              <a:r>
                <a:rPr lang="en-US" sz="3600" dirty="0">
                  <a:solidFill>
                    <a:schemeClr val="lt1"/>
                  </a:solidFill>
                </a:rPr>
                <a:t>Revenue </a:t>
              </a:r>
              <a:endParaRPr lang="en-IN" sz="3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1059C19E-455A-4116-8B07-D11641AD645A}"/>
              </a:ext>
            </a:extLst>
          </p:cNvPr>
          <p:cNvGrpSpPr/>
          <p:nvPr/>
        </p:nvGrpSpPr>
        <p:grpSpPr>
          <a:xfrm>
            <a:off x="13426855" y="3049369"/>
            <a:ext cx="4403945" cy="3211495"/>
            <a:chOff x="13426855" y="3049369"/>
            <a:chExt cx="4403945" cy="32114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45203BE-7F84-482A-BAC2-DF9242822327}"/>
                </a:ext>
              </a:extLst>
            </p:cNvPr>
            <p:cNvSpPr txBox="1"/>
            <p:nvPr/>
          </p:nvSpPr>
          <p:spPr>
            <a:xfrm>
              <a:off x="13426855" y="3672921"/>
              <a:ext cx="4403945" cy="2587943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 algn="just">
                <a:buAutoNum type="arabicPlain"/>
              </a:pPr>
              <a:r>
                <a:rPr lang="en-US" sz="2800" dirty="0"/>
                <a:t>TOTAL RENUVE:-</a:t>
              </a:r>
            </a:p>
            <a:p>
              <a:pPr algn="just"/>
              <a:r>
                <a:rPr lang="en-US" sz="2800" dirty="0"/>
                <a:t>    27000*6=189000RS</a:t>
              </a:r>
            </a:p>
            <a:p>
              <a:pPr algn="just"/>
              <a:r>
                <a:rPr lang="en-US" sz="2800" dirty="0"/>
                <a:t>2 PROFIT:- </a:t>
              </a:r>
            </a:p>
            <a:p>
              <a:pPr algn="just"/>
              <a:r>
                <a:rPr lang="en-US" sz="2800" dirty="0"/>
                <a:t>    189000-13050*6=83700</a:t>
              </a:r>
            </a:p>
            <a:p>
              <a:endParaRPr lang="en-IN" sz="28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A725971C-CDF8-4801-B0CD-FA05C4C5BE25}"/>
                </a:ext>
              </a:extLst>
            </p:cNvPr>
            <p:cNvSpPr/>
            <p:nvPr/>
          </p:nvSpPr>
          <p:spPr>
            <a:xfrm>
              <a:off x="14325600" y="3049369"/>
              <a:ext cx="3062837" cy="646331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Monthly Profit</a:t>
              </a:r>
              <a:endParaRPr lang="en-IN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F82357F-2C01-406D-886A-F5C7BA3751DF}"/>
              </a:ext>
            </a:extLst>
          </p:cNvPr>
          <p:cNvGrpSpPr/>
          <p:nvPr/>
        </p:nvGrpSpPr>
        <p:grpSpPr>
          <a:xfrm>
            <a:off x="1050075" y="2389613"/>
            <a:ext cx="13267267" cy="7313520"/>
            <a:chOff x="1050075" y="2389613"/>
            <a:chExt cx="13267267" cy="73135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C6BE8C1-9883-443E-9BEE-1B2BA1F5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050075" y="2389613"/>
              <a:ext cx="1405047" cy="2894883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xmlns="" id="{509EC2C0-9608-4C17-8B60-5D37B343C747}"/>
                </a:ext>
              </a:extLst>
            </p:cNvPr>
            <p:cNvSpPr/>
            <p:nvPr/>
          </p:nvSpPr>
          <p:spPr>
            <a:xfrm>
              <a:off x="2519001" y="3771900"/>
              <a:ext cx="1976799" cy="304800"/>
            </a:xfrm>
            <a:prstGeom prst="rightArrow">
              <a:avLst>
                <a:gd name="adj1" fmla="val 0"/>
                <a:gd name="adj2" fmla="val 402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 descr="60RS/L">
              <a:extLst>
                <a:ext uri="{FF2B5EF4-FFF2-40B4-BE49-F238E27FC236}">
                  <a16:creationId xmlns:a16="http://schemas.microsoft.com/office/drawing/2014/main" xmlns="" id="{625AC3A1-E759-4449-A7AB-CD64D222BA2F}"/>
                </a:ext>
              </a:extLst>
            </p:cNvPr>
            <p:cNvSpPr/>
            <p:nvPr/>
          </p:nvSpPr>
          <p:spPr>
            <a:xfrm>
              <a:off x="4589197" y="3157053"/>
              <a:ext cx="1659203" cy="16054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Fira Sans Light" panose="020B0403050000020004" pitchFamily="34" charset="0"/>
                </a:rPr>
                <a:t>60RS/L</a:t>
              </a:r>
              <a:endParaRPr lang="en-IN" sz="2400" dirty="0">
                <a:solidFill>
                  <a:schemeClr val="bg1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xmlns="" id="{8B23AF7B-A144-4DC6-88E9-258DF03C09F7}"/>
                </a:ext>
              </a:extLst>
            </p:cNvPr>
            <p:cNvSpPr/>
            <p:nvPr/>
          </p:nvSpPr>
          <p:spPr>
            <a:xfrm rot="3625504">
              <a:off x="5272725" y="5681672"/>
              <a:ext cx="2787948" cy="478159"/>
            </a:xfrm>
            <a:prstGeom prst="rightArrow">
              <a:avLst>
                <a:gd name="adj1" fmla="val 0"/>
                <a:gd name="adj2" fmla="val 58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xmlns="" id="{2850C832-8132-446E-852B-FBECE8EE5B59}"/>
                </a:ext>
              </a:extLst>
            </p:cNvPr>
            <p:cNvSpPr/>
            <p:nvPr/>
          </p:nvSpPr>
          <p:spPr>
            <a:xfrm rot="7299812">
              <a:off x="2816212" y="5771653"/>
              <a:ext cx="2787948" cy="478159"/>
            </a:xfrm>
            <a:prstGeom prst="rightArrow">
              <a:avLst>
                <a:gd name="adj1" fmla="val 0"/>
                <a:gd name="adj2" fmla="val 58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xmlns="" id="{1EFCA16C-5143-4128-B06B-188247C44B56}"/>
                </a:ext>
              </a:extLst>
            </p:cNvPr>
            <p:cNvSpPr/>
            <p:nvPr/>
          </p:nvSpPr>
          <p:spPr>
            <a:xfrm>
              <a:off x="2547053" y="7216117"/>
              <a:ext cx="1769797" cy="1245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Fira Sans Light" panose="020B0403050000020004" pitchFamily="34" charset="0"/>
                </a:rPr>
                <a:t>COUSTMER</a:t>
              </a:r>
            </a:p>
            <a:p>
              <a:pPr algn="ctr"/>
              <a:r>
                <a:rPr lang="en-US" sz="2200" dirty="0">
                  <a:latin typeface="Fira Sans Light" panose="020B0403050000020004" pitchFamily="34" charset="0"/>
                </a:rPr>
                <a:t>15RS</a:t>
              </a:r>
              <a:endParaRPr lang="en-IN" sz="2200" dirty="0">
                <a:latin typeface="Fira Sans Light" panose="020B0403050000020004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39F4005-5AF8-4387-8CA7-1612D49A388D}"/>
                </a:ext>
              </a:extLst>
            </p:cNvPr>
            <p:cNvSpPr/>
            <p:nvPr/>
          </p:nvSpPr>
          <p:spPr>
            <a:xfrm>
              <a:off x="6248400" y="7251107"/>
              <a:ext cx="1769797" cy="1245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Fira Sans Light" panose="020B0403050000020004" pitchFamily="34" charset="0"/>
                </a:rPr>
                <a:t>COW EAT</a:t>
              </a:r>
            </a:p>
            <a:p>
              <a:pPr algn="ctr"/>
              <a:r>
                <a:rPr lang="en-IN" sz="2200" dirty="0">
                  <a:latin typeface="Fira Sans Light" panose="020B0403050000020004" pitchFamily="34" charset="0"/>
                </a:rPr>
                <a:t>20RS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xmlns="" id="{12A02ECE-46DA-44C7-B8F7-A3EFE0C4B2B1}"/>
                </a:ext>
              </a:extLst>
            </p:cNvPr>
            <p:cNvSpPr/>
            <p:nvPr/>
          </p:nvSpPr>
          <p:spPr>
            <a:xfrm rot="16200000">
              <a:off x="5192807" y="6817157"/>
              <a:ext cx="725682" cy="401398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96E9BAE-3D0D-4E67-BCDE-8BFEF0CA399F}"/>
                </a:ext>
              </a:extLst>
            </p:cNvPr>
            <p:cNvSpPr txBox="1"/>
            <p:nvPr/>
          </p:nvSpPr>
          <p:spPr>
            <a:xfrm>
              <a:off x="4377431" y="9118358"/>
              <a:ext cx="2438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/>
                <a:t>EXPENSES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xmlns="" id="{7EFF6A02-AD29-41A1-8642-C7C10EA59DF3}"/>
                </a:ext>
              </a:extLst>
            </p:cNvPr>
            <p:cNvSpPr/>
            <p:nvPr/>
          </p:nvSpPr>
          <p:spPr>
            <a:xfrm>
              <a:off x="6298057" y="3771899"/>
              <a:ext cx="3760343" cy="45719"/>
            </a:xfrm>
            <a:prstGeom prst="rightArrow">
              <a:avLst>
                <a:gd name="adj1" fmla="val 0"/>
                <a:gd name="adj2" fmla="val 402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6AC0E07A-2A1D-4AE1-840A-EB4B02AF85FF}"/>
                </a:ext>
              </a:extLst>
            </p:cNvPr>
            <p:cNvSpPr/>
            <p:nvPr/>
          </p:nvSpPr>
          <p:spPr>
            <a:xfrm>
              <a:off x="10128455" y="3191124"/>
              <a:ext cx="1769797" cy="1245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Fira Sans Light" panose="020B0403050000020004" pitchFamily="34" charset="0"/>
                </a:rPr>
                <a:t>25RS/L</a:t>
              </a:r>
              <a:endParaRPr lang="en-IN" sz="2200" dirty="0">
                <a:latin typeface="Fira Sans Light" panose="020B04030500000200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46C3502-0A69-4420-B4A0-B4742085F2E5}"/>
                </a:ext>
              </a:extLst>
            </p:cNvPr>
            <p:cNvSpPr txBox="1"/>
            <p:nvPr/>
          </p:nvSpPr>
          <p:spPr>
            <a:xfrm>
              <a:off x="7239820" y="3277409"/>
              <a:ext cx="24296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PROFIT</a:t>
              </a:r>
              <a:endParaRPr lang="en-IN" b="1" spc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xmlns="" id="{D009A6EA-6DF4-4A80-83C4-ABB175C0A12C}"/>
                </a:ext>
              </a:extLst>
            </p:cNvPr>
            <p:cNvSpPr/>
            <p:nvPr/>
          </p:nvSpPr>
          <p:spPr>
            <a:xfrm rot="21101453">
              <a:off x="12005523" y="3268437"/>
              <a:ext cx="2311819" cy="392561"/>
            </a:xfrm>
            <a:prstGeom prst="rightArrow">
              <a:avLst>
                <a:gd name="adj1" fmla="val 0"/>
                <a:gd name="adj2" fmla="val 402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xmlns="" id="{7715E48D-71EA-4556-9FD6-864476A35331}"/>
                </a:ext>
              </a:extLst>
            </p:cNvPr>
            <p:cNvSpPr/>
            <p:nvPr/>
          </p:nvSpPr>
          <p:spPr>
            <a:xfrm rot="4024329">
              <a:off x="10184319" y="5392030"/>
              <a:ext cx="2576022" cy="326076"/>
            </a:xfrm>
            <a:prstGeom prst="rightArrow">
              <a:avLst>
                <a:gd name="adj1" fmla="val 0"/>
                <a:gd name="adj2" fmla="val 402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18D835A-32AE-4BA1-A4E4-E6A63193232F}"/>
              </a:ext>
            </a:extLst>
          </p:cNvPr>
          <p:cNvGrpSpPr/>
          <p:nvPr/>
        </p:nvGrpSpPr>
        <p:grpSpPr>
          <a:xfrm>
            <a:off x="-23446" y="64475"/>
            <a:ext cx="18334893" cy="10427672"/>
            <a:chOff x="-23446" y="64475"/>
            <a:chExt cx="18334893" cy="104276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2BB136F0-64A6-47DA-88D6-C86B3170345D}"/>
                </a:ext>
              </a:extLst>
            </p:cNvPr>
            <p:cNvSpPr/>
            <p:nvPr/>
          </p:nvSpPr>
          <p:spPr>
            <a:xfrm>
              <a:off x="-23446" y="5357446"/>
              <a:ext cx="10005646" cy="51259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4ECFFF1-3010-4F86-866B-A01E1C04DC0A}"/>
                </a:ext>
              </a:extLst>
            </p:cNvPr>
            <p:cNvSpPr/>
            <p:nvPr/>
          </p:nvSpPr>
          <p:spPr>
            <a:xfrm>
              <a:off x="7666892" y="5357446"/>
              <a:ext cx="10644554" cy="5111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79A38BE8-8AA1-4914-A227-75C7373A1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6200000">
              <a:off x="6490189" y="-6425714"/>
              <a:ext cx="5331069" cy="18311447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65D4806-395D-4749-A0BA-C104A469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6200000">
              <a:off x="2422281" y="2923441"/>
              <a:ext cx="5137637" cy="9982200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D091682-5E81-4B0C-892A-100C6C34C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6200000">
              <a:off x="11573608" y="3754309"/>
              <a:ext cx="5146429" cy="8329247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60E344A2-8B81-45EB-B51E-FD8EF3C0C6CB}"/>
              </a:ext>
            </a:extLst>
          </p:cNvPr>
          <p:cNvSpPr/>
          <p:nvPr/>
        </p:nvSpPr>
        <p:spPr>
          <a:xfrm>
            <a:off x="5448300" y="4285078"/>
            <a:ext cx="7391400" cy="209785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060"/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6600" dirty="0" err="1">
                <a:solidFill>
                  <a:srgbClr val="002060"/>
                </a:solidFill>
                <a:latin typeface="Cooper Black" panose="0208090404030B020404" pitchFamily="18" charset="0"/>
              </a:rPr>
              <a:t>Mvmgrow</a:t>
            </a:r>
            <a:r>
              <a:rPr lang="en-US" sz="6600" dirty="0">
                <a:solidFill>
                  <a:srgbClr val="002060"/>
                </a:solidFill>
                <a:latin typeface="Cooper Black" panose="0208090404030B020404" pitchFamily="18" charset="0"/>
              </a:rPr>
              <a:t> farm gallery</a:t>
            </a:r>
            <a:endParaRPr lang="en-IN" sz="6600" dirty="0">
              <a:solidFill>
                <a:srgbClr val="002060"/>
              </a:solidFill>
              <a:latin typeface="Cooper Black" panose="0208090404030B020404" pitchFamily="18" charset="0"/>
            </a:endParaRPr>
          </a:p>
          <a:p>
            <a:pPr algn="ctr"/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xmlns="" val="386615859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prstGeom prst="wedgeRoundRectCallou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txBody>
            <a:bodyPr/>
            <a:lstStyle/>
            <a:p>
              <a:endParaRPr lang="en-IN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059045" y="7551266"/>
            <a:ext cx="3753787" cy="1018823"/>
            <a:chOff x="0" y="-9525"/>
            <a:chExt cx="5005049" cy="1358430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70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Founder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83" y="-9525"/>
              <a:ext cx="4985966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Ultra-Bold"/>
                </a:rPr>
                <a:t>Mukesh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Ultra-Bold"/>
                </a:rPr>
                <a:t>prajapat</a:t>
              </a:r>
              <a:endParaRPr lang="en-US" sz="3500" u="none" spc="105" dirty="0">
                <a:solidFill>
                  <a:srgbClr val="1836B2"/>
                </a:solidFill>
                <a:latin typeface="Fira Sans Ultra-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551266"/>
            <a:ext cx="3753787" cy="1018823"/>
            <a:chOff x="0" y="-9525"/>
            <a:chExt cx="5005049" cy="1358430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70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 dirty="0">
                  <a:solidFill>
                    <a:srgbClr val="000000"/>
                  </a:solidFill>
                  <a:latin typeface="Fira Sans Light"/>
                </a:rPr>
                <a:t>Milk farm care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985966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 err="1">
                  <a:solidFill>
                    <a:srgbClr val="1836B2"/>
                  </a:solidFill>
                  <a:latin typeface="Fira Sans Ultra-Bold"/>
                </a:rPr>
                <a:t>Devendar</a:t>
              </a:r>
              <a:r>
                <a:rPr lang="en-US" sz="3500" u="none" spc="105" dirty="0">
                  <a:solidFill>
                    <a:srgbClr val="1836B2"/>
                  </a:solidFill>
                  <a:latin typeface="Fira Sans Ultra-Bold"/>
                </a:rPr>
                <a:t> </a:t>
              </a:r>
              <a:r>
                <a:rPr lang="en-US" sz="3500" u="none" spc="105" dirty="0" err="1">
                  <a:solidFill>
                    <a:srgbClr val="1836B2"/>
                  </a:solidFill>
                  <a:latin typeface="Fira Sans Ultra-Bold"/>
                </a:rPr>
                <a:t>kumar</a:t>
              </a:r>
              <a:endParaRPr lang="en-US" sz="3500" u="none" spc="105" dirty="0">
                <a:solidFill>
                  <a:srgbClr val="1836B2"/>
                </a:solidFill>
                <a:latin typeface="Fira Sans Ultra-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22088" y="7551266"/>
            <a:ext cx="3421179" cy="1018823"/>
            <a:chOff x="0" y="-9525"/>
            <a:chExt cx="4561572" cy="135843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70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Accountant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83" y="-9525"/>
              <a:ext cx="4542489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Ultra-Bold"/>
                </a:rPr>
                <a:t>Vishnu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Ultra-Bold"/>
                </a:rPr>
                <a:t>prajapat</a:t>
              </a:r>
              <a:endParaRPr lang="en-US" sz="3500" u="none" spc="105" dirty="0">
                <a:solidFill>
                  <a:srgbClr val="1836B2"/>
                </a:solidFill>
                <a:latin typeface="Fira Sans Ultra-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prstGeom prst="wedgeRoundRectCallou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prstGeom prst="wedgeRoundRectCallout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 dirty="0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sp>
          <p:nvSpPr>
            <p:cNvPr id="3" name="Freeform 3"/>
            <p:cNvSpPr/>
            <p:nvPr/>
          </p:nvSpPr>
          <p:spPr>
            <a:xfrm>
              <a:off x="0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822263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95786" y="6693265"/>
            <a:ext cx="6067698" cy="2334827"/>
            <a:chOff x="0" y="0"/>
            <a:chExt cx="8090263" cy="3113102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809026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9521045443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85076"/>
              <a:ext cx="809026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mvmgrow@gmail.com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36827"/>
              <a:ext cx="809026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www.mvmgrow.ezyro.com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5786" y="2806526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Semi-Bold"/>
                </a:rPr>
                <a:t>Contact Us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Freeform 12"/>
          <p:cNvSpPr/>
          <p:nvPr/>
        </p:nvSpPr>
        <p:spPr>
          <a:xfrm>
            <a:off x="1295786" y="1258908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51576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8732473">
            <a:off x="-3838502" y="-2259836"/>
            <a:ext cx="13008117" cy="10524749"/>
          </a:xfrm>
          <a:custGeom>
            <a:avLst/>
            <a:gdLst/>
            <a:ahLst/>
            <a:cxnLst/>
            <a:rect l="l" t="t" r="r" b="b"/>
            <a:pathLst>
              <a:path w="13008117" h="10524749">
                <a:moveTo>
                  <a:pt x="0" y="0"/>
                </a:moveTo>
                <a:lnTo>
                  <a:pt x="13008117" y="0"/>
                </a:lnTo>
                <a:lnTo>
                  <a:pt x="13008117" y="10524748"/>
                </a:lnTo>
                <a:lnTo>
                  <a:pt x="0" y="1052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778" y="3257624"/>
            <a:ext cx="6440608" cy="10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120202"/>
                </a:solidFill>
                <a:latin typeface="Roboto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600" y="4686300"/>
            <a:ext cx="5645824" cy="355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Fira Sans Light" panose="020B0403050000020004" pitchFamily="34" charset="0"/>
              </a:rPr>
              <a:t>Hello, my name is Mukesh </a:t>
            </a:r>
            <a:r>
              <a:rPr lang="en-US" sz="2800" dirty="0" err="1">
                <a:solidFill>
                  <a:schemeClr val="bg1"/>
                </a:solidFill>
                <a:latin typeface="Fira Sans Light" panose="020B0403050000020004" pitchFamily="34" charset="0"/>
              </a:rPr>
              <a:t>Prajapat</a:t>
            </a:r>
            <a:r>
              <a:rPr lang="en-US" sz="2800" dirty="0">
                <a:solidFill>
                  <a:schemeClr val="bg1"/>
                </a:solidFill>
                <a:latin typeface="Fira Sans Light" panose="020B0403050000020004" pitchFamily="34" charset="0"/>
              </a:rPr>
              <a:t>, today I will tell you about my startup </a:t>
            </a:r>
            <a:r>
              <a:rPr lang="en-US" sz="2800" dirty="0" err="1">
                <a:solidFill>
                  <a:schemeClr val="bg1"/>
                </a:solidFill>
                <a:latin typeface="Fira Sans Light" panose="020B0403050000020004" pitchFamily="34" charset="0"/>
              </a:rPr>
              <a:t>Mvmgro</a:t>
            </a:r>
            <a:r>
              <a:rPr lang="en-US" sz="2800" dirty="0">
                <a:solidFill>
                  <a:schemeClr val="bg1"/>
                </a:solidFill>
                <a:latin typeface="Fira Sans Light" panose="020B0403050000020004" pitchFamily="34" charset="0"/>
              </a:rPr>
              <a:t> which is for those people who buy milk and milk products every morning or evening. We have started this startup by targeting those monthly customers.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CBCC82C-28FD-4B86-BBA7-D191D382C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149862" y="2086708"/>
            <a:ext cx="9237029" cy="8191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2073" y="6214671"/>
            <a:ext cx="4000534" cy="3436632"/>
            <a:chOff x="0" y="-9525"/>
            <a:chExt cx="4839277" cy="4582174"/>
          </a:xfrm>
        </p:grpSpPr>
        <p:sp>
          <p:nvSpPr>
            <p:cNvPr id="3" name="TextBox 3"/>
            <p:cNvSpPr txBox="1"/>
            <p:nvPr/>
          </p:nvSpPr>
          <p:spPr>
            <a:xfrm>
              <a:off x="0" y="1025525"/>
              <a:ext cx="4676207" cy="3547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pc="15" dirty="0">
                  <a:solidFill>
                    <a:srgbClr val="000000"/>
                  </a:solidFill>
                  <a:latin typeface="Fira Sans Light"/>
                </a:rPr>
                <a:t>In today's adulterated era, it is very difficult for people to get natural milk and milk products.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3927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Ultra-Bold"/>
                </a:rPr>
                <a:t>Problem 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3734" y="6214671"/>
            <a:ext cx="3629457" cy="3436632"/>
            <a:chOff x="0" y="-9525"/>
            <a:chExt cx="4839277" cy="4582174"/>
          </a:xfrm>
        </p:grpSpPr>
        <p:sp>
          <p:nvSpPr>
            <p:cNvPr id="6" name="TextBox 6"/>
            <p:cNvSpPr txBox="1"/>
            <p:nvPr/>
          </p:nvSpPr>
          <p:spPr>
            <a:xfrm>
              <a:off x="0" y="1025525"/>
              <a:ext cx="4839277" cy="3547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pc="15" dirty="0">
                  <a:solidFill>
                    <a:srgbClr val="000000"/>
                  </a:solidFill>
                  <a:latin typeface="Fira Sans Light"/>
                </a:rPr>
                <a:t>Children and many people do not drink a good healthy thing like milk because it does not taste good.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83927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Ultra-Bold"/>
                </a:rPr>
                <a:t>Problem 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95394" y="6214671"/>
            <a:ext cx="4000533" cy="3975241"/>
            <a:chOff x="0" y="-9525"/>
            <a:chExt cx="5334045" cy="5300319"/>
          </a:xfrm>
        </p:grpSpPr>
        <p:sp>
          <p:nvSpPr>
            <p:cNvPr id="9" name="TextBox 9"/>
            <p:cNvSpPr txBox="1"/>
            <p:nvPr/>
          </p:nvSpPr>
          <p:spPr>
            <a:xfrm>
              <a:off x="0" y="1025525"/>
              <a:ext cx="5334045" cy="42652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pc="15" dirty="0">
                  <a:solidFill>
                    <a:srgbClr val="000000"/>
                  </a:solidFill>
                  <a:latin typeface="Fira Sans Light"/>
                </a:rPr>
                <a:t>People not being able to find any third easy source of income along with their work from which they can earn.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483927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Ultra-Bold"/>
                </a:rPr>
                <a:t>Problem 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3" y="1188635"/>
            <a:ext cx="11132246" cy="2209721"/>
            <a:chOff x="0" y="0"/>
            <a:chExt cx="14842995" cy="294629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484299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Semi-Bold"/>
                </a:rPr>
                <a:t>Problem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9"/>
              <a:ext cx="1484299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3-5 problems that our company sees and wants to solve.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92073" y="5058033"/>
            <a:ext cx="689811" cy="780651"/>
          </a:xfrm>
          <a:custGeom>
            <a:avLst/>
            <a:gdLst/>
            <a:ahLst/>
            <a:cxnLst/>
            <a:rect l="l" t="t" r="r" b="b"/>
            <a:pathLst>
              <a:path w="689811" h="780651">
                <a:moveTo>
                  <a:pt x="0" y="0"/>
                </a:moveTo>
                <a:lnTo>
                  <a:pt x="689811" y="0"/>
                </a:lnTo>
                <a:lnTo>
                  <a:pt x="689811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160800" y="1188635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8"/>
                </a:lnTo>
                <a:lnTo>
                  <a:pt x="0" y="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51576"/>
            </a:stretch>
          </a:blipFill>
        </p:spPr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xmlns="" id="{BCE6FAD2-0E20-4631-8786-515F55225941}"/>
              </a:ext>
            </a:extLst>
          </p:cNvPr>
          <p:cNvSpPr/>
          <p:nvPr/>
        </p:nvSpPr>
        <p:spPr>
          <a:xfrm>
            <a:off x="7143733" y="5058031"/>
            <a:ext cx="689811" cy="780651"/>
          </a:xfrm>
          <a:custGeom>
            <a:avLst/>
            <a:gdLst/>
            <a:ahLst/>
            <a:cxnLst/>
            <a:rect l="l" t="t" r="r" b="b"/>
            <a:pathLst>
              <a:path w="689811" h="780651">
                <a:moveTo>
                  <a:pt x="0" y="0"/>
                </a:moveTo>
                <a:lnTo>
                  <a:pt x="689811" y="0"/>
                </a:lnTo>
                <a:lnTo>
                  <a:pt x="689811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xmlns="" id="{F8DCB47B-4483-435A-9DE4-F9A576C57871}"/>
              </a:ext>
            </a:extLst>
          </p:cNvPr>
          <p:cNvSpPr/>
          <p:nvPr/>
        </p:nvSpPr>
        <p:spPr>
          <a:xfrm>
            <a:off x="12895393" y="5058032"/>
            <a:ext cx="689811" cy="780651"/>
          </a:xfrm>
          <a:custGeom>
            <a:avLst/>
            <a:gdLst/>
            <a:ahLst/>
            <a:cxnLst/>
            <a:rect l="l" t="t" r="r" b="b"/>
            <a:pathLst>
              <a:path w="689811" h="780651">
                <a:moveTo>
                  <a:pt x="0" y="0"/>
                </a:moveTo>
                <a:lnTo>
                  <a:pt x="689811" y="0"/>
                </a:lnTo>
                <a:lnTo>
                  <a:pt x="689811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99540">
            <a:off x="-2867334" y="-4361769"/>
            <a:ext cx="12335518" cy="12335518"/>
          </a:xfrm>
          <a:custGeom>
            <a:avLst/>
            <a:gdLst/>
            <a:ahLst/>
            <a:cxnLst/>
            <a:rect l="l" t="t" r="r" b="b"/>
            <a:pathLst>
              <a:path w="12335518" h="12335518">
                <a:moveTo>
                  <a:pt x="0" y="0"/>
                </a:moveTo>
                <a:lnTo>
                  <a:pt x="12335518" y="0"/>
                </a:lnTo>
                <a:lnTo>
                  <a:pt x="12335518" y="12335518"/>
                </a:lnTo>
                <a:lnTo>
                  <a:pt x="0" y="1233551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70936" y="1476190"/>
            <a:ext cx="10511311" cy="10511311"/>
          </a:xfrm>
          <a:custGeom>
            <a:avLst/>
            <a:gdLst/>
            <a:ahLst/>
            <a:cxnLst/>
            <a:rect l="l" t="t" r="r" b="b"/>
            <a:pathLst>
              <a:path w="10511311" h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175069"/>
            <a:ext cx="514771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03891"/>
            <a:ext cx="6084508" cy="1756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golian Baiti" panose="03000500000000000000" pitchFamily="66" charset="0"/>
                <a:cs typeface="Mongolian Baiti" panose="03000500000000000000" pitchFamily="66" charset="0"/>
              </a:rPr>
              <a:t>Mvmgrow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golian Baiti" panose="03000500000000000000" pitchFamily="66" charset="0"/>
                <a:cs typeface="Mongolian Baiti" panose="03000500000000000000" pitchFamily="66" charset="0"/>
              </a:rPr>
              <a:t> cow milk solves the problems of dairy farm pure cow milk and milk products, good tasty milk product and 3rd simple income source, and many more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41980" y="2409321"/>
            <a:ext cx="593962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Light" panose="020B0403050000020004" pitchFamily="34" charset="0"/>
              </a:rPr>
              <a:t>MVMGRO Milk Dairy Farm provides you with all natural milk which you can test by visiting our dairy farm or by using the 2 day milk demo product we provide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1980" y="1729840"/>
            <a:ext cx="3476917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14FDD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SOLUTION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41981" y="4747690"/>
            <a:ext cx="5939625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Fira Sans Light" panose="020B0403050000020004" pitchFamily="34" charset="0"/>
              </a:rPr>
              <a:t>For those who do not like to drink healthy things like milk and people who need a special type of ingredient milk product for their health, customized milk products (rose milk, banana milk, almond milk, honey milk, almond milk etc.) etc. are made according to their interest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5605" y="4156205"/>
            <a:ext cx="3476917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14FDD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SOLUTION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45604" y="8089960"/>
            <a:ext cx="5939625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Fira Sans Light" panose="020B0403050000020004" pitchFamily="34" charset="0"/>
              </a:rPr>
              <a:t>To give people a third fixed income source, we are integrating 2 level MLM plan in our business which will give people the opportunity to get a third fixed income source every month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1980" y="7440451"/>
            <a:ext cx="3476917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14FDD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SOLUTION 3</a:t>
            </a:r>
          </a:p>
        </p:txBody>
      </p:sp>
      <p:sp>
        <p:nvSpPr>
          <p:cNvPr id="12" name="Freeform 12"/>
          <p:cNvSpPr/>
          <p:nvPr/>
        </p:nvSpPr>
        <p:spPr>
          <a:xfrm rot="268860">
            <a:off x="3752874" y="3946460"/>
            <a:ext cx="6484275" cy="1108222"/>
          </a:xfrm>
          <a:custGeom>
            <a:avLst/>
            <a:gdLst/>
            <a:ahLst/>
            <a:cxnLst/>
            <a:rect l="l" t="t" r="r" b="b"/>
            <a:pathLst>
              <a:path w="6484275" h="1108222">
                <a:moveTo>
                  <a:pt x="0" y="0"/>
                </a:moveTo>
                <a:lnTo>
                  <a:pt x="6484275" y="0"/>
                </a:lnTo>
                <a:lnTo>
                  <a:pt x="6484275" y="1108222"/>
                </a:lnTo>
                <a:lnTo>
                  <a:pt x="0" y="110822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3">
            <a:extLst>
              <a:ext uri="{FF2B5EF4-FFF2-40B4-BE49-F238E27FC236}">
                <a16:creationId xmlns:a16="http://schemas.microsoft.com/office/drawing/2014/main" xmlns="" id="{136A87D6-8E62-4CF7-9DF1-DC9860C0438C}"/>
              </a:ext>
            </a:extLst>
          </p:cNvPr>
          <p:cNvSpPr/>
          <p:nvPr/>
        </p:nvSpPr>
        <p:spPr>
          <a:xfrm rot="10615931">
            <a:off x="2591542" y="-3117151"/>
            <a:ext cx="15467115" cy="5570724"/>
          </a:xfrm>
          <a:custGeom>
            <a:avLst/>
            <a:gdLst/>
            <a:ahLst/>
            <a:cxnLst/>
            <a:rect l="l" t="t" r="r" b="b"/>
            <a:pathLst>
              <a:path w="10511311" h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xmlns="" id="{DC96589B-D918-47E6-A82B-A9CCE2857B63}"/>
              </a:ext>
            </a:extLst>
          </p:cNvPr>
          <p:cNvSpPr txBox="1"/>
          <p:nvPr/>
        </p:nvSpPr>
        <p:spPr>
          <a:xfrm>
            <a:off x="3512778" y="-187074"/>
            <a:ext cx="13624642" cy="2437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 dirty="0">
                <a:solidFill>
                  <a:schemeClr val="bg1"/>
                </a:solidFill>
                <a:latin typeface="Fira Sans Medium"/>
              </a:rPr>
              <a:t>Solution 3 structure &amp; marketing strategy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96109F4-BF9D-4D1F-9885-042C1512580E}"/>
              </a:ext>
            </a:extLst>
          </p:cNvPr>
          <p:cNvGrpSpPr/>
          <p:nvPr/>
        </p:nvGrpSpPr>
        <p:grpSpPr>
          <a:xfrm>
            <a:off x="2453558" y="3162300"/>
            <a:ext cx="15235205" cy="6858001"/>
            <a:chOff x="2453558" y="3162300"/>
            <a:chExt cx="15235205" cy="6858001"/>
          </a:xfrm>
        </p:grpSpPr>
        <p:sp>
          <p:nvSpPr>
            <p:cNvPr id="16" name="Freeform 16"/>
            <p:cNvSpPr/>
            <p:nvPr/>
          </p:nvSpPr>
          <p:spPr>
            <a:xfrm>
              <a:off x="8811088" y="3162300"/>
              <a:ext cx="665824" cy="665824"/>
            </a:xfrm>
            <a:custGeom>
              <a:avLst/>
              <a:gdLst/>
              <a:ahLst/>
              <a:cxnLst/>
              <a:rect l="l" t="t" r="r" b="b"/>
              <a:pathLst>
                <a:path w="665824" h="665824">
                  <a:moveTo>
                    <a:pt x="0" y="0"/>
                  </a:moveTo>
                  <a:lnTo>
                    <a:pt x="665824" y="0"/>
                  </a:lnTo>
                  <a:lnTo>
                    <a:pt x="665824" y="665824"/>
                  </a:lnTo>
                  <a:lnTo>
                    <a:pt x="0" y="665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xmlns="" id="{D11B570C-8D53-4129-8277-5345F6BD9844}"/>
                </a:ext>
              </a:extLst>
            </p:cNvPr>
            <p:cNvSpPr/>
            <p:nvPr/>
          </p:nvSpPr>
          <p:spPr>
            <a:xfrm>
              <a:off x="2453558" y="7810500"/>
              <a:ext cx="665824" cy="665824"/>
            </a:xfrm>
            <a:custGeom>
              <a:avLst/>
              <a:gdLst/>
              <a:ahLst/>
              <a:cxnLst/>
              <a:rect l="l" t="t" r="r" b="b"/>
              <a:pathLst>
                <a:path w="665824" h="665824">
                  <a:moveTo>
                    <a:pt x="0" y="0"/>
                  </a:moveTo>
                  <a:lnTo>
                    <a:pt x="665824" y="0"/>
                  </a:lnTo>
                  <a:lnTo>
                    <a:pt x="665824" y="665824"/>
                  </a:lnTo>
                  <a:lnTo>
                    <a:pt x="0" y="665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xmlns="" id="{77443DCB-79AD-4DF9-9C13-0D69D6468B18}"/>
                </a:ext>
              </a:extLst>
            </p:cNvPr>
            <p:cNvSpPr/>
            <p:nvPr/>
          </p:nvSpPr>
          <p:spPr>
            <a:xfrm>
              <a:off x="14870342" y="7810500"/>
              <a:ext cx="665824" cy="665824"/>
            </a:xfrm>
            <a:custGeom>
              <a:avLst/>
              <a:gdLst/>
              <a:ahLst/>
              <a:cxnLst/>
              <a:rect l="l" t="t" r="r" b="b"/>
              <a:pathLst>
                <a:path w="665824" h="665824">
                  <a:moveTo>
                    <a:pt x="0" y="0"/>
                  </a:moveTo>
                  <a:lnTo>
                    <a:pt x="665824" y="0"/>
                  </a:lnTo>
                  <a:lnTo>
                    <a:pt x="665824" y="665824"/>
                  </a:lnTo>
                  <a:lnTo>
                    <a:pt x="0" y="665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AutoShape 30">
              <a:extLst>
                <a:ext uri="{FF2B5EF4-FFF2-40B4-BE49-F238E27FC236}">
                  <a16:creationId xmlns:a16="http://schemas.microsoft.com/office/drawing/2014/main" xmlns="" id="{B83F5F37-CC45-4C1F-85E7-E1DF50C6E65E}"/>
                </a:ext>
              </a:extLst>
            </p:cNvPr>
            <p:cNvSpPr/>
            <p:nvPr/>
          </p:nvSpPr>
          <p:spPr>
            <a:xfrm rot="-5400000">
              <a:off x="3952412" y="2847512"/>
              <a:ext cx="4210976" cy="617220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6" name="AutoShape 30">
              <a:extLst>
                <a:ext uri="{FF2B5EF4-FFF2-40B4-BE49-F238E27FC236}">
                  <a16:creationId xmlns:a16="http://schemas.microsoft.com/office/drawing/2014/main" xmlns="" id="{983BB22E-69F2-4C75-A53C-E67BA243916B}"/>
                </a:ext>
              </a:extLst>
            </p:cNvPr>
            <p:cNvSpPr/>
            <p:nvPr/>
          </p:nvSpPr>
          <p:spPr>
            <a:xfrm rot="-5400000">
              <a:off x="8977545" y="2583524"/>
              <a:ext cx="0" cy="11785597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xmlns="" id="{3DABC582-943A-4B90-BCBA-0ECB39CAC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4200" y="3647612"/>
              <a:ext cx="5638800" cy="4848688"/>
            </a:xfrm>
            <a:prstGeom prst="curvedConnector3">
              <a:avLst>
                <a:gd name="adj1" fmla="val -2813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Curved 74">
              <a:extLst>
                <a:ext uri="{FF2B5EF4-FFF2-40B4-BE49-F238E27FC236}">
                  <a16:creationId xmlns:a16="http://schemas.microsoft.com/office/drawing/2014/main" xmlns="" id="{A36BD76C-8221-45D2-B52B-318361A1E5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83839" y="3643426"/>
              <a:ext cx="6157895" cy="4718758"/>
            </a:xfrm>
            <a:prstGeom prst="curvedConnector3">
              <a:avLst>
                <a:gd name="adj1" fmla="val -2863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>
              <a:extLst>
                <a:ext uri="{FF2B5EF4-FFF2-40B4-BE49-F238E27FC236}">
                  <a16:creationId xmlns:a16="http://schemas.microsoft.com/office/drawing/2014/main" xmlns="" id="{71DA8AD4-DF7A-457D-89BE-C66315B74E66}"/>
                </a:ext>
              </a:extLst>
            </p:cNvPr>
            <p:cNvSpPr/>
            <p:nvPr/>
          </p:nvSpPr>
          <p:spPr>
            <a:xfrm flipV="1">
              <a:off x="2544466" y="7810500"/>
              <a:ext cx="13097268" cy="2209801"/>
            </a:xfrm>
            <a:prstGeom prst="arc">
              <a:avLst>
                <a:gd name="adj1" fmla="val 10695248"/>
                <a:gd name="adj2" fmla="val 17054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1F647316-EAFC-4785-A097-38643BD57398}"/>
                </a:ext>
              </a:extLst>
            </p:cNvPr>
            <p:cNvSpPr txBox="1"/>
            <p:nvPr/>
          </p:nvSpPr>
          <p:spPr>
            <a:xfrm>
              <a:off x="8873735" y="3724505"/>
              <a:ext cx="5474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A</a:t>
              </a:r>
              <a:endParaRPr lang="en-IN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743EC578-255A-4097-AA83-1E239CF6796A}"/>
                </a:ext>
              </a:extLst>
            </p:cNvPr>
            <p:cNvSpPr txBox="1"/>
            <p:nvPr/>
          </p:nvSpPr>
          <p:spPr>
            <a:xfrm>
              <a:off x="3047852" y="7726859"/>
              <a:ext cx="5474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B</a:t>
              </a:r>
              <a:endParaRPr lang="en-IN" b="1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A41C968D-295B-4B93-9648-F60430526068}"/>
                </a:ext>
              </a:extLst>
            </p:cNvPr>
            <p:cNvSpPr txBox="1"/>
            <p:nvPr/>
          </p:nvSpPr>
          <p:spPr>
            <a:xfrm>
              <a:off x="14364599" y="7758691"/>
              <a:ext cx="5474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C</a:t>
              </a:r>
              <a:endParaRPr lang="en-IN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C132358F-77AC-4578-A5BF-C2FC755BDB6C}"/>
                </a:ext>
              </a:extLst>
            </p:cNvPr>
            <p:cNvSpPr txBox="1"/>
            <p:nvPr/>
          </p:nvSpPr>
          <p:spPr>
            <a:xfrm rot="20864252">
              <a:off x="2791160" y="3685455"/>
              <a:ext cx="4745127" cy="7694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4400" dirty="0"/>
                <a:t>B*10%=180/month</a:t>
              </a:r>
              <a:endParaRPr lang="en-IN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E131F5A5-2CD6-443E-8210-4D2BC6F7C8C4}"/>
                </a:ext>
              </a:extLst>
            </p:cNvPr>
            <p:cNvSpPr txBox="1"/>
            <p:nvPr/>
          </p:nvSpPr>
          <p:spPr>
            <a:xfrm>
              <a:off x="6103506" y="7955832"/>
              <a:ext cx="4745127" cy="7694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4400" dirty="0"/>
                <a:t>C*10%=180/month</a:t>
              </a:r>
              <a:endParaRPr lang="en-IN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9D0B1F50-652F-4B7E-94AC-E27412129898}"/>
                </a:ext>
              </a:extLst>
            </p:cNvPr>
            <p:cNvSpPr txBox="1"/>
            <p:nvPr/>
          </p:nvSpPr>
          <p:spPr>
            <a:xfrm rot="1389592">
              <a:off x="12943636" y="4428853"/>
              <a:ext cx="4745127" cy="7694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4400" dirty="0"/>
                <a:t>C*5%=90/month</a:t>
              </a:r>
              <a:endParaRPr lang="en-IN" dirty="0"/>
            </a:p>
          </p:txBody>
        </p:sp>
        <p:sp>
          <p:nvSpPr>
            <p:cNvPr id="87" name="Oval 86" descr="fgfgfgg">
              <a:extLst>
                <a:ext uri="{FF2B5EF4-FFF2-40B4-BE49-F238E27FC236}">
                  <a16:creationId xmlns:a16="http://schemas.microsoft.com/office/drawing/2014/main" xmlns="" id="{417E5C15-C967-48C5-97D1-2DCEC7EB7092}"/>
                </a:ext>
              </a:extLst>
            </p:cNvPr>
            <p:cNvSpPr/>
            <p:nvPr/>
          </p:nvSpPr>
          <p:spPr>
            <a:xfrm>
              <a:off x="8476069" y="5372100"/>
              <a:ext cx="2115731" cy="165844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Milk 60rs/L</a:t>
              </a:r>
              <a:endParaRPr lang="en-IN" sz="3600" b="1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39208" y="1028700"/>
            <a:ext cx="6280690" cy="12763931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 cstate="print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 cstate="print"/>
              <a:stretch>
                <a:fillRect l="-22425" r="-2242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139021" y="2466094"/>
            <a:ext cx="1281063" cy="731445"/>
          </a:xfrm>
          <a:custGeom>
            <a:avLst/>
            <a:gdLst/>
            <a:ahLst/>
            <a:cxnLst/>
            <a:rect l="l" t="t" r="r" b="b"/>
            <a:pathLst>
              <a:path w="1281063" h="731445">
                <a:moveTo>
                  <a:pt x="0" y="0"/>
                </a:moveTo>
                <a:lnTo>
                  <a:pt x="1281063" y="0"/>
                </a:lnTo>
                <a:lnTo>
                  <a:pt x="1281063" y="731445"/>
                </a:lnTo>
                <a:lnTo>
                  <a:pt x="0" y="73144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5157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880605" y="2730199"/>
            <a:ext cx="8610163" cy="5440560"/>
            <a:chOff x="0" y="95250"/>
            <a:chExt cx="11480217" cy="7254080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8649945" cy="378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Semi-Bold"/>
                </a:rPr>
                <a:t>Product</a:t>
              </a:r>
            </a:p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Semi-Bold"/>
                </a:rPr>
                <a:t>or service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38495"/>
              <a:ext cx="8649945" cy="2110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Our company manufactures milk and milk related products and delivers them on time.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0" y="4572402"/>
              <a:ext cx="11480217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54ED195F-4F21-4A91-98ED-6A5D63981BF7}"/>
              </a:ext>
            </a:extLst>
          </p:cNvPr>
          <p:cNvGrpSpPr/>
          <p:nvPr/>
        </p:nvGrpSpPr>
        <p:grpSpPr>
          <a:xfrm>
            <a:off x="-607701" y="-2308814"/>
            <a:ext cx="20756525" cy="13853114"/>
            <a:chOff x="-607701" y="-2308814"/>
            <a:chExt cx="20756525" cy="13853114"/>
          </a:xfrm>
        </p:grpSpPr>
        <p:sp>
          <p:nvSpPr>
            <p:cNvPr id="82" name="Freeform 3">
              <a:extLst>
                <a:ext uri="{FF2B5EF4-FFF2-40B4-BE49-F238E27FC236}">
                  <a16:creationId xmlns:a16="http://schemas.microsoft.com/office/drawing/2014/main" xmlns="" id="{CA0FE112-DA23-4560-962C-7611C489D7CE}"/>
                </a:ext>
              </a:extLst>
            </p:cNvPr>
            <p:cNvSpPr/>
            <p:nvPr/>
          </p:nvSpPr>
          <p:spPr>
            <a:xfrm rot="10615931">
              <a:off x="-607701" y="-2308814"/>
              <a:ext cx="20756525" cy="3400490"/>
            </a:xfrm>
            <a:custGeom>
              <a:avLst/>
              <a:gdLst/>
              <a:ahLst/>
              <a:cxnLst/>
              <a:rect l="l" t="t" r="r" b="b"/>
              <a:pathLst>
                <a:path w="10511311" h="10511311">
                  <a:moveTo>
                    <a:pt x="0" y="0"/>
                  </a:moveTo>
                  <a:lnTo>
                    <a:pt x="10511311" y="0"/>
                  </a:lnTo>
                  <a:lnTo>
                    <a:pt x="10511311" y="10511311"/>
                  </a:lnTo>
                  <a:lnTo>
                    <a:pt x="0" y="1051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print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3CB547B-2EBF-40A9-A66A-7851BB18401F}"/>
                </a:ext>
              </a:extLst>
            </p:cNvPr>
            <p:cNvSpPr/>
            <p:nvPr/>
          </p:nvSpPr>
          <p:spPr>
            <a:xfrm>
              <a:off x="11813006" y="-1257300"/>
              <a:ext cx="8151394" cy="12801600"/>
            </a:xfrm>
            <a:prstGeom prst="ellipse">
              <a:avLst/>
            </a:prstGeom>
            <a:blipFill>
              <a:blip r:embed="rId3" cstate="print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3882763" y="-21795"/>
            <a:ext cx="5184463" cy="1180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 dirty="0">
                <a:latin typeface="Fira Sans Medium"/>
              </a:rPr>
              <a:t>Our product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160800" y="1028700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51576"/>
            </a:stretch>
          </a:blipFill>
        </p:spPr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761B5543-251E-48D7-9381-8232012AD841}"/>
              </a:ext>
            </a:extLst>
          </p:cNvPr>
          <p:cNvGrpSpPr/>
          <p:nvPr/>
        </p:nvGrpSpPr>
        <p:grpSpPr>
          <a:xfrm>
            <a:off x="634301" y="1638589"/>
            <a:ext cx="10087057" cy="8453535"/>
            <a:chOff x="634301" y="1638589"/>
            <a:chExt cx="10087057" cy="845353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D5EF8A46-A43E-402D-8649-C9F1761C6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644681" y="6147407"/>
              <a:ext cx="1873680" cy="384399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xmlns="" id="{A95975A6-DC08-42C3-A57A-28C84F8DE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3381697" y="6147407"/>
              <a:ext cx="1868311" cy="384399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B9762199-B19F-4B91-ADE4-A5191085D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6113345" y="6248127"/>
              <a:ext cx="1873680" cy="3843997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xmlns="" id="{CA498713-FFD2-4F21-BB6B-64A144E14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47677" y="6147408"/>
              <a:ext cx="1873680" cy="384399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xmlns="" id="{90DF164A-FCD5-4093-8372-506B20FC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634301" y="1638589"/>
              <a:ext cx="1873680" cy="384399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xmlns="" id="{51261020-10A6-4FED-BE57-D15DF9D3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3379014" y="1693991"/>
              <a:ext cx="1873680" cy="3843997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xmlns="" id="{82354357-3DF4-4722-9DE9-93FC26B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6113346" y="1714773"/>
              <a:ext cx="1873680" cy="384399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xmlns="" id="{EA8560F4-9CC8-4BAA-81B3-0EB429DD1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47678" y="1768013"/>
              <a:ext cx="1873680" cy="3843997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1D036-43BA-4A54-8F35-51C45ED2FCEE}"/>
              </a:ext>
            </a:extLst>
          </p:cNvPr>
          <p:cNvSpPr txBox="1"/>
          <p:nvPr/>
        </p:nvSpPr>
        <p:spPr>
          <a:xfrm>
            <a:off x="13034213" y="3327618"/>
            <a:ext cx="47965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spc="15" dirty="0">
                <a:solidFill>
                  <a:srgbClr val="000000"/>
                </a:solidFill>
                <a:latin typeface="Fira Sans Light"/>
              </a:rPr>
              <a:t>The products are delivered to the customer's doorstep as per the customer's deadline.</a:t>
            </a:r>
            <a:endParaRPr lang="en-IN" sz="3000" spc="15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3EE08F8C-05FC-469C-82E5-4BBDB0658F74}"/>
              </a:ext>
            </a:extLst>
          </p:cNvPr>
          <p:cNvSpPr txBox="1"/>
          <p:nvPr/>
        </p:nvSpPr>
        <p:spPr>
          <a:xfrm>
            <a:off x="13034213" y="6147406"/>
            <a:ext cx="49489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spc="15" dirty="0">
                <a:solidFill>
                  <a:srgbClr val="000000"/>
                </a:solidFill>
                <a:latin typeface="Fira Sans Light"/>
              </a:rPr>
              <a:t>Customers can order pure cow milk and customized milk products (monthly based packs) with the help of our website online</a:t>
            </a:r>
            <a:endParaRPr lang="en-IN" sz="3000" spc="15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FD5A5363-A8A7-4A66-AD4F-50C9B33116A0}"/>
              </a:ext>
            </a:extLst>
          </p:cNvPr>
          <p:cNvSpPr txBox="1"/>
          <p:nvPr/>
        </p:nvSpPr>
        <p:spPr>
          <a:xfrm>
            <a:off x="12857780" y="1981690"/>
            <a:ext cx="4796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-139" dirty="0">
                <a:solidFill>
                  <a:schemeClr val="bg1"/>
                </a:solidFill>
                <a:latin typeface="Fira Sans Medium"/>
              </a:rPr>
              <a:t>services</a:t>
            </a:r>
            <a:endParaRPr lang="en-IN" sz="6000" spc="-139" dirty="0">
              <a:solidFill>
                <a:schemeClr val="bg1"/>
              </a:solidFill>
              <a:latin typeface="Fira Sans Medium"/>
            </a:endParaRPr>
          </a:p>
        </p:txBody>
      </p:sp>
      <p:sp>
        <p:nvSpPr>
          <p:cNvPr id="2" name="Arrow: Notched Right 1">
            <a:extLst>
              <a:ext uri="{FF2B5EF4-FFF2-40B4-BE49-F238E27FC236}">
                <a16:creationId xmlns:a16="http://schemas.microsoft.com/office/drawing/2014/main" xmlns="" id="{C952BC89-D33D-4D0C-A3C3-E54273B99A7B}"/>
              </a:ext>
            </a:extLst>
          </p:cNvPr>
          <p:cNvSpPr/>
          <p:nvPr/>
        </p:nvSpPr>
        <p:spPr>
          <a:xfrm>
            <a:off x="12121075" y="3956224"/>
            <a:ext cx="766013" cy="596682"/>
          </a:xfrm>
          <a:prstGeom prst="notch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Notched Right 23">
            <a:extLst>
              <a:ext uri="{FF2B5EF4-FFF2-40B4-BE49-F238E27FC236}">
                <a16:creationId xmlns:a16="http://schemas.microsoft.com/office/drawing/2014/main" xmlns="" id="{FE289556-519B-41E3-BED3-754191757EA5}"/>
              </a:ext>
            </a:extLst>
          </p:cNvPr>
          <p:cNvSpPr/>
          <p:nvPr/>
        </p:nvSpPr>
        <p:spPr>
          <a:xfrm>
            <a:off x="12121075" y="6566126"/>
            <a:ext cx="766013" cy="596682"/>
          </a:xfrm>
          <a:prstGeom prst="notch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A4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91926" y="-1481808"/>
            <a:ext cx="14178675" cy="13250616"/>
          </a:xfrm>
          <a:custGeom>
            <a:avLst/>
            <a:gdLst/>
            <a:ahLst/>
            <a:cxnLst/>
            <a:rect l="l" t="t" r="r" b="b"/>
            <a:pathLst>
              <a:path w="14178675" h="13250616">
                <a:moveTo>
                  <a:pt x="0" y="0"/>
                </a:moveTo>
                <a:lnTo>
                  <a:pt x="14178675" y="0"/>
                </a:lnTo>
                <a:lnTo>
                  <a:pt x="14178675" y="13250616"/>
                </a:lnTo>
                <a:lnTo>
                  <a:pt x="0" y="1325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80041" y="1028700"/>
            <a:ext cx="11513021" cy="9253492"/>
            <a:chOff x="0" y="0"/>
            <a:chExt cx="7467600" cy="6002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7" name="Freeform 7">
              <a:hlinkClick r:id="rId4"/>
            </p:cNvPr>
            <p:cNvSpPr/>
            <p:nvPr/>
          </p:nvSpPr>
          <p:spPr>
            <a:xfrm>
              <a:off x="254532" y="331470"/>
              <a:ext cx="6885473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4426175" y="6877539"/>
            <a:ext cx="4256585" cy="3714838"/>
          </a:xfrm>
          <a:custGeom>
            <a:avLst/>
            <a:gdLst/>
            <a:ahLst/>
            <a:cxnLst/>
            <a:rect l="l" t="t" r="r" b="b"/>
            <a:pathLst>
              <a:path w="4256585" h="3714838">
                <a:moveTo>
                  <a:pt x="0" y="0"/>
                </a:moveTo>
                <a:lnTo>
                  <a:pt x="4256585" y="0"/>
                </a:lnTo>
                <a:lnTo>
                  <a:pt x="4256585" y="3714838"/>
                </a:lnTo>
                <a:lnTo>
                  <a:pt x="0" y="371483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1248" y="1998788"/>
            <a:ext cx="5983889" cy="314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46" b="0" i="0" u="none" strike="noStrike" kern="1200" cap="none" spc="0" normalizeH="0" baseline="0" noProof="0" dirty="0">
                <a:ln>
                  <a:noFill/>
                </a:ln>
                <a:solidFill>
                  <a:srgbClr val="0FA409"/>
                </a:solidFill>
                <a:effectLst/>
                <a:uLnTx/>
                <a:uFillTx/>
                <a:latin typeface="Pagkaki"/>
                <a:ea typeface="+mn-ea"/>
                <a:cs typeface="+mn-cs"/>
              </a:rPr>
              <a:t>OUR</a:t>
            </a:r>
          </a:p>
          <a:p>
            <a:pPr marL="0" marR="0" lvl="0" indent="0" algn="l" defTabSz="914400" rtl="0" eaLnBrk="1" fontAlgn="auto" latinLnBrk="0" hangingPunct="1">
              <a:lnSpc>
                <a:spcPts val="120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46" b="0" i="0" u="none" strike="noStrike" kern="1200" cap="none" spc="0" normalizeH="0" baseline="0" noProof="0" dirty="0">
                <a:ln>
                  <a:noFill/>
                </a:ln>
                <a:solidFill>
                  <a:srgbClr val="0FA409"/>
                </a:solidFill>
                <a:effectLst/>
                <a:uLnTx/>
                <a:uFillTx/>
                <a:latin typeface="Pagkaki"/>
                <a:ea typeface="+mn-ea"/>
                <a:cs typeface="+mn-cs"/>
              </a:rPr>
              <a:t>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1248" y="4972050"/>
            <a:ext cx="5765436" cy="2531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02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Light" panose="020B0403050000020004" pitchFamily="34" charset="0"/>
                <a:hlinkClick r:id="rId4"/>
              </a:rPr>
              <a:t>Mmvgrow.ezyro.com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Light" panose="020B0403050000020004" pitchFamily="34" charset="0"/>
              </a:rPr>
              <a:t>from where the customer can order online and order cow milk on monthly basis which is delivered daily at the time given by the customer.</a:t>
            </a:r>
          </a:p>
        </p:txBody>
      </p:sp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9596" y="1284753"/>
            <a:ext cx="9448602" cy="2209721"/>
            <a:chOff x="0" y="0"/>
            <a:chExt cx="12598136" cy="2946294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2598136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Semi-Bold"/>
                </a:rPr>
                <a:t>Target Market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70019"/>
              <a:ext cx="1259813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The customers we want to serve?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9596" y="6203205"/>
            <a:ext cx="6946204" cy="2802773"/>
            <a:chOff x="0" y="-9525"/>
            <a:chExt cx="7645671" cy="3737029"/>
          </a:xfrm>
        </p:grpSpPr>
        <p:sp>
          <p:nvSpPr>
            <p:cNvPr id="6" name="TextBox 6"/>
            <p:cNvSpPr txBox="1"/>
            <p:nvPr/>
          </p:nvSpPr>
          <p:spPr>
            <a:xfrm>
              <a:off x="0" y="898525"/>
              <a:ext cx="7645671" cy="2828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People who take milk every morning and evening i.e. customers who take milk on monthly plan basis are our first target audience.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7645671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Ultra-Bold"/>
                </a:rPr>
                <a:t>Target Market 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51100" y="6174492"/>
            <a:ext cx="6946202" cy="2264164"/>
            <a:chOff x="0" y="-9525"/>
            <a:chExt cx="7645671" cy="3018884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25"/>
              <a:ext cx="7645671" cy="211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People who want delicious healthy customized milk products as per their taste are our second target audience.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7645671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Ultra-Bold"/>
                </a:rPr>
                <a:t>Target Market 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38446" y="-2389613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0" y="0"/>
                </a:moveTo>
                <a:lnTo>
                  <a:pt x="8370405" y="0"/>
                </a:lnTo>
                <a:lnTo>
                  <a:pt x="8370405" y="4779226"/>
                </a:lnTo>
                <a:lnTo>
                  <a:pt x="0" y="477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4" name="AutoShape 14"/>
          <p:cNvSpPr/>
          <p:nvPr/>
        </p:nvSpPr>
        <p:spPr>
          <a:xfrm rot="-5400000">
            <a:off x="7472964" y="6840788"/>
            <a:ext cx="2758210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6584</TotalTime>
  <Words>531</Words>
  <Application>Microsoft Office PowerPoint</Application>
  <PresentationFormat>Custom</PresentationFormat>
  <Paragraphs>83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Montserrat Classic Bold</vt:lpstr>
      <vt:lpstr>Montserrat Classic</vt:lpstr>
      <vt:lpstr>Roboto Bold</vt:lpstr>
      <vt:lpstr>Fira Sans Light</vt:lpstr>
      <vt:lpstr>Roboto</vt:lpstr>
      <vt:lpstr>Fira Sans Ultra-Bold</vt:lpstr>
      <vt:lpstr>Fira Sans Semi-Bold</vt:lpstr>
      <vt:lpstr>Mongolian Baiti</vt:lpstr>
      <vt:lpstr>Calibri</vt:lpstr>
      <vt:lpstr>Fira Sans Medium</vt:lpstr>
      <vt:lpstr>Pagkaki</vt:lpstr>
      <vt:lpstr>Cooper Black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Bold Illustrative Puzzle Diagrams for Middle School</dc:title>
  <dc:creator>i-start</dc:creator>
  <cp:lastModifiedBy>DELL</cp:lastModifiedBy>
  <cp:revision>75</cp:revision>
  <dcterms:created xsi:type="dcterms:W3CDTF">2006-08-16T00:00:00Z</dcterms:created>
  <dcterms:modified xsi:type="dcterms:W3CDTF">2024-11-17T15:22:41Z</dcterms:modified>
  <dc:identifier>DAGCGYUQ7cY</dc:identifier>
</cp:coreProperties>
</file>